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  <p:embeddedFont>
      <p:font typeface="Poppins"/>
      <p:regular r:id="rId59"/>
      <p:bold r:id="rId60"/>
      <p:italic r:id="rId61"/>
      <p:boldItalic r:id="rId62"/>
    </p:embeddedFont>
    <p:embeddedFont>
      <p:font typeface="Poppins Medium"/>
      <p:regular r:id="rId63"/>
      <p:bold r:id="rId64"/>
      <p:italic r:id="rId65"/>
      <p:boldItalic r:id="rId66"/>
    </p:embeddedFont>
    <p:embeddedFont>
      <p:font typeface="Poppins SemiBold"/>
      <p:regular r:id="rId67"/>
      <p:bold r:id="rId68"/>
      <p:italic r:id="rId69"/>
      <p:boldItalic r:id="rId70"/>
    </p:embeddedFont>
    <p:embeddedFont>
      <p:font typeface="Rubik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ubik-italic.fntdata"/><Relationship Id="rId72" Type="http://schemas.openxmlformats.org/officeDocument/2006/relationships/font" Target="fonts/Rubik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schemas.openxmlformats.org/officeDocument/2006/relationships/font" Target="fonts/Rubik-boldItalic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ubik-regular.fntdata"/><Relationship Id="rId70" Type="http://schemas.openxmlformats.org/officeDocument/2006/relationships/font" Target="fonts/PoppinsSemiBold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oppins-boldItalic.fntdata"/><Relationship Id="rId61" Type="http://schemas.openxmlformats.org/officeDocument/2006/relationships/font" Target="fonts/Poppins-italic.fntdata"/><Relationship Id="rId20" Type="http://schemas.openxmlformats.org/officeDocument/2006/relationships/slide" Target="slides/slide16.xml"/><Relationship Id="rId64" Type="http://schemas.openxmlformats.org/officeDocument/2006/relationships/font" Target="fonts/PoppinsMedium-bold.fntdata"/><Relationship Id="rId63" Type="http://schemas.openxmlformats.org/officeDocument/2006/relationships/font" Target="fonts/PoppinsMedium-regular.fntdata"/><Relationship Id="rId22" Type="http://schemas.openxmlformats.org/officeDocument/2006/relationships/slide" Target="slides/slide18.xml"/><Relationship Id="rId66" Type="http://schemas.openxmlformats.org/officeDocument/2006/relationships/font" Target="fonts/PoppinsMedium-boldItalic.fntdata"/><Relationship Id="rId21" Type="http://schemas.openxmlformats.org/officeDocument/2006/relationships/slide" Target="slides/slide17.xml"/><Relationship Id="rId65" Type="http://schemas.openxmlformats.org/officeDocument/2006/relationships/font" Target="fonts/PoppinsMedium-italic.fntdata"/><Relationship Id="rId24" Type="http://schemas.openxmlformats.org/officeDocument/2006/relationships/slide" Target="slides/slide20.xml"/><Relationship Id="rId68" Type="http://schemas.openxmlformats.org/officeDocument/2006/relationships/font" Target="fonts/PoppinsSemiBold-bold.fntdata"/><Relationship Id="rId23" Type="http://schemas.openxmlformats.org/officeDocument/2006/relationships/slide" Target="slides/slide19.xml"/><Relationship Id="rId67" Type="http://schemas.openxmlformats.org/officeDocument/2006/relationships/font" Target="fonts/PoppinsSemiBold-regular.fntdata"/><Relationship Id="rId60" Type="http://schemas.openxmlformats.org/officeDocument/2006/relationships/font" Target="fonts/Poppins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PoppinsSemiBold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Roboto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-italic.fntdata"/><Relationship Id="rId12" Type="http://schemas.openxmlformats.org/officeDocument/2006/relationships/slide" Target="slides/slide8.xml"/><Relationship Id="rId56" Type="http://schemas.openxmlformats.org/officeDocument/2006/relationships/font" Target="fonts/Roboto-bold.fntdata"/><Relationship Id="rId15" Type="http://schemas.openxmlformats.org/officeDocument/2006/relationships/slide" Target="slides/slide11.xml"/><Relationship Id="rId59" Type="http://schemas.openxmlformats.org/officeDocument/2006/relationships/font" Target="fonts/Poppins-regular.fntdata"/><Relationship Id="rId14" Type="http://schemas.openxmlformats.org/officeDocument/2006/relationships/slide" Target="slides/slide10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infobeautiful/status/1407738511265050626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ossf/sbom-everywhere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ypixel.net/threads/psa-there-is-a-fatal-remote-code-execution-exploit-in-minecraft-and-its-by-typing-in-chat.4703238/" TargetMode="External"/><Relationship Id="rId3" Type="http://schemas.openxmlformats.org/officeDocument/2006/relationships/hyperlink" Target="https://twitter.com/_r_netsec/status/1469120458083962882" TargetMode="External"/><Relationship Id="rId4" Type="http://schemas.openxmlformats.org/officeDocument/2006/relationships/hyperlink" Target="https://twitter.com/eastdakota/status/1469800951351427073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fosec.exchange/@codinghorror/111223082166554360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CubicleApril/status/1469825942684160004" TargetMode="External"/><Relationship Id="rId3" Type="http://schemas.openxmlformats.org/officeDocument/2006/relationships/hyperlink" Target="https://www.linkedin.com/posts/novarese_log4j-log4shell-activity-6876206319238463488-8bEA?utm_source=share&amp;utm_medium=member_desktop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linkedin.com/posts/patrickmgarrity_the-evolution-of-patricks-sankey-matics-activity-7118334146728357888-zxxn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yentia.com/the-death-of-infosec-twitter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isa.gov/news-events/cybersecurity-advisories/aa22-279a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6b429e8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66b429e8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ec8a17b5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ec8a17b5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2023: 40% of Log4j downloads still vulnerable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it will still be causing problems a decade from 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7b2f1ac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7b2f1ac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In 2023: 40% of Log4j downloads still vulnerable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it will still be causing problems a decade from now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Fukishima: 2011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Chernobyl: 1986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b525f8664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5b525f8664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people here had some log4shell impact?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knew they were using log4j before log4shell dropped?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had never even </a:t>
            </a:r>
            <a:r>
              <a:rPr lang="en"/>
              <a:t>heard</a:t>
            </a:r>
            <a:r>
              <a:rPr lang="en"/>
              <a:t> of log4j before log4shell?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57b5b4e9a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57b5b4e9a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This is a slide from last year’s talk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chemeClr val="dk1"/>
                </a:solidFill>
              </a:rPr>
              <a:t>You’ve seen this iceberg metaphor. I’ve used this metaphor 100 times, I’ve criticized this metaphor.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the bottom now - that’s a supply chain attack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7d34da431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7d34da431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This is an OLD metaphor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Things have changed a lot but we’re still thinking about old systems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https://www.slideshare.net/loriayre/open-source-library-system-software-free-is-just-the-tip-of-the-iceberg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3b9ae8d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3b9ae8d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 top isn’t “your code” - attackers don’t care about your code at all, the top is your direct dependencies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You can only directly control what’s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They’re attacking all of those, but you probably only know about the stuff at the top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</a:rPr>
              <a:t>Transitive dependencies are a relatively new phenomenon - but our methods of talking about software security predate it and haven’t evolved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e7859c8e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e7859c8e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57b5b4e9a_5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557b5b4e9a_5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NPM introduced 2010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32 million packages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of march 2023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d34da431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d34da431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Approaching 1,000,000 new packages per month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Proposal to do security reviews on 10,000 open source projects per year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Clearly this is doomed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b525f8664_0_1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b525f8664_0_1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25870778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25870778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Anchore is working to secure the software supply chain</a:t>
            </a:r>
            <a:endParaRPr sz="12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We sponsor open source projects SYFT and GRYPE</a:t>
            </a:r>
            <a:endParaRPr sz="12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5563"/>
                </a:solidFill>
              </a:rPr>
              <a:t>Last year I gave a talk on this stage called “learn from log4shell” - it doesn’t matter if you were here for that, this is a self contained discussion though I will go back to a couple of key points</a:t>
            </a:r>
            <a:endParaRPr sz="12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d7b60dd8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d7b60dd8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https://twitter.com/infobeautiful/status/1407738511265050626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e7859c8e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e7859c8e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a41eed10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a41eed10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People spent insane amounts of time just finding log4j, because nobody knew where (or even if) it was hiding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Knowing = Faster Remediation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SBOMs help, a LOT, but… “a phone book is not illuminating”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aren’t a silver bullet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Scanners aren’t perfect (e.g. can’t penetrate binary blobs, cf. OpenSSL3.)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 all SBOMs are equal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SBOMs aren’t ubiquitous (yet) (producers aren’t reliably supplying them)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SBOMs are more accurate and useful when producers/maintainers generate them BUT something is better than nothing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SBOM management is hard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Any SBOM generated before an actual build is suspect (transitive deps)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SBOM Everywhere: </a:t>
            </a:r>
            <a:r>
              <a:rPr lang="en" sz="13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https://github.com/ossf/sbom-everywhere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○"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 don’t know what the end game is but generating them is better than nothing, figure out the details later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7e7859c8e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7e7859c8e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d34da431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d34da431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d7b60dd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d7b60dd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talk more about “project health metrics” in a minute but this is a bit of data from that same npm data we looked at a minute ago.  A **lot** of projects have a single maintainer, and a lot have a single contributor.  These are mostly side projects.  These guys are NOT suppliers.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1d41eba96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1d41eba9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https://twitter.com/bagder/status/1484672924036616195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a41eed10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9a41eed10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gap between disclosure and PR, and between PR and patch.  This is a “half day” situation (notes)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2"/>
              </a:rPr>
              <a:t>https://hypixel.net/threads/psa-there-is-a-fatal-remote-code-execution-exploit-in-minecraft-and-its-by-typing-in-chat.4703238/</a:t>
            </a:r>
            <a:r>
              <a:rPr lang="en" sz="1400">
                <a:solidFill>
                  <a:srgbClr val="425563"/>
                </a:solidFill>
              </a:rPr>
              <a:t> 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https://twitter.com/_r_netsec/status/1469120458083962882</a:t>
            </a:r>
            <a:r>
              <a:rPr lang="en" sz="1400">
                <a:solidFill>
                  <a:srgbClr val="425563"/>
                </a:solidFill>
              </a:rPr>
              <a:t> 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https://twitter.com/eastdakota/status/1469800951351427073</a:t>
            </a:r>
            <a:r>
              <a:rPr lang="en" sz="1400">
                <a:solidFill>
                  <a:srgbClr val="425563"/>
                </a:solidFill>
              </a:rPr>
              <a:t> 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81d41eba96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81d41eba96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Open Source today is (largely) a RESOURCE, not a VENDOR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A supplier means you are transferring responsibility to someone in exchange for money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Getting libraries from Redhat = supplier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Getting stuff from npm - not a supplier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A lot of critical plumbing is maintained by unpaid guys who have day jobs, take vacations, etc.</a:t>
            </a:r>
            <a:endParaRPr sz="10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a41eed10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9a41eed10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e7859c8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e7859c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some really bad news, there’s some good news, and maybe a bit of optimism at 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2"/>
              </a:rPr>
              <a:t>https://infosec.exchange/@codinghorror/111223082166554360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82587077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82587077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finally, how are we going to make sense of this and move forward?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2587077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82587077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Let’s go back and talk about Curl again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Here’s a recent blog post from daniel (this is super infuriating, if you need your blood pressure to go up I recommend this)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is no transparency or accountability (</a:t>
            </a:r>
            <a:r>
              <a:rPr lang="en">
                <a:solidFill>
                  <a:schemeClr val="dk1"/>
                </a:solidFill>
              </a:rPr>
              <a:t>It’s a 2020 advisory just filed in 2023)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score is not connected to reality (9.8!)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not even a security vulnerability!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5b525f86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5b525f86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posted this in December 2021 right after log4shell dropped, a year later I basically gave up and said this was completely wrong, and now another year later I think it may end up being correct, ultimately.</a:t>
            </a:r>
            <a:br>
              <a:rPr lang="en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So, Big Thing #1 - if not CVE/CVSS, then what?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New data sources, scoring systems, and frameworks to disseminate more context: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GHSAs (more transparent than CVEs)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CISA KEV, EPSS, VEX, CSAF, &amp;c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OpenSSF Malicious Packages Repository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https://twitter.com/CubicleApril/status/1469825942684160004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https://www.linkedin.com/posts/novarese_log4j-log4shell-activity-6876206319238463488-8bEA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d34da431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d34da431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Github advisories start with CVE data but enhance it, there’s a transparent process for discussion and refinement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c0fa99d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8c0fa99d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So, Big Thing #1 - if not CVE/CVSS, then what?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New data sources, scoring systems, and frameworks to disseminate more context: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GHSAs (more transparent than CVEs)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CISA KEV, EPSS, VEX, CSAF, &amp;c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OpenSSF Malicious Packages Repository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GitHub Insights and other project health metrics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This is (currently) a very manual process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But it’s getting a lot easier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Patrick Garrity </a:t>
            </a:r>
            <a:r>
              <a:rPr lang="en" sz="1000" u="sng">
                <a:solidFill>
                  <a:schemeClr val="hlink"/>
                </a:solidFill>
                <a:hlinkClick r:id="rId2"/>
              </a:rPr>
              <a:t>https://www.linkedin.com/posts/patrickmgarrity_the-evolution-of-patricks-sankey-matics-activity-7118334146728357888-zxxn/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a41eed10a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9a41eed10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Some people want (e.g.) positive IDs on contributors (this is not happening) - they think they can find boogeymen putting traps into open source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5563"/>
                </a:solidFill>
              </a:rPr>
              <a:t>What happens when it hits the fan?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25870778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25870778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 thing #2 - </a:t>
            </a:r>
            <a:r>
              <a:rPr lang="en"/>
              <a:t>Project Health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PROACTIVE (the better advisory data, scoring etc is about reactive improvements)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(currently) largely a manual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it’s getting a lot easier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see a lot of people asking for more data like this but they want stuff like positive IDs on contributors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think they can find boogeymen putting traps into open 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</a:t>
            </a:r>
            <a:r>
              <a:rPr lang="en">
                <a:solidFill>
                  <a:schemeClr val="dk1"/>
                </a:solidFill>
              </a:rPr>
              <a:t>Evaluating project health isn’t directly about safety, it’s about tracking all of those deps in the iceberg,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happens when it hits the fan?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Are the projects you’re depending on healthy, will you be able to work with them?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9a41eed10a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9a41eed10a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Some people want (e.g.) positive IDs on contributors (this is not happening) - they think they can find boogeymen putting traps into open source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What happens when it hits the fan?</a:t>
            </a:r>
            <a:endParaRPr sz="1400">
              <a:solidFill>
                <a:srgbClr val="4255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9a41eed10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9a41eed1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Big thing #3 - twitter is completely dead for infosec, I’m not really going to dig into WHY but if you want to, check the notes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reality is that if log4shell happened today it would be a lot messier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People have left twitter, gone to mastodon, linkedin, bsky, threads, tiktok, idk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There’s no critical mass in any one location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https://www.cyentia.com/the-death-of-infosec-twitter/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9a41eed10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9a41eed10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5563"/>
                </a:solidFill>
              </a:rPr>
              <a:t>Github advisories start with CVE data but enhance it, there’s a transparent process for discussion and refinement</a:t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57b5b4e9a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57b5b4e9a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not going to give away all the good stuff here on the first slide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a41eed10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9a41eed10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5563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7d7b60dd8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7d7b60dd8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Radioactive disasters take forever to clean up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It’s hard to know what’s in our own software, it’s even harder for other people’s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data we consume today is bad, but improvements are emerging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Tracking dependencies is critical, this is a relatively new problem and most people aren’t even aware of it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This new stuff is TOO new, don’t feel like you have to drop everything and do it today, the tooling is immature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Build SBOMs, that tooling is pretty decent though there are still more improvements coming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57b5b4e9a_5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57b5b4e9a_5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9a41eed10a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9a41eed10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7d7b60dd8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7d7b60dd8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81d41eba9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81d41eba9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9a41eed10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9a41eed10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7d34da431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7d34da431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9a41eed10a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9a41eed10a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5b525f866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5b525f866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d34da431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d34da431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start with a quick check on the current status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5d46407f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5d46407f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d34da431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d34da43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a slide from last year, just a really rough estimate of time spent immediately reacting to Log4Shell disclosure.  Numbers here don’t matter, it’s a lot.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Note: only 65% of respondents indicated that “identifying applications” was part of their role in log4j response.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7b2f1ac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7b2f1ac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been two years and log4shell is still the single most exploited CVE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CISA - cybersecurity and infrastructure security agency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hlinkClick r:id="rId2"/>
              </a:rPr>
              <a:t>https://www.cisa.gov/news-events/cybersecurity-advisories/aa22-279a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1d41eba9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1d41eba9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Fukishima Daiichi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thirty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1d41eba9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1d41eba9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Chernobyl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Incident: 1986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Cleanup: at LEAST until 2065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A Title Slide - Blue/Purple">
  <p:cSld name="CUSTOM_3_1_1_2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A - Body Content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B - Body Content + Image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" name="Google Shape;64;p12"/>
          <p:cNvSpPr/>
          <p:nvPr>
            <p:ph idx="2" type="pic"/>
          </p:nvPr>
        </p:nvSpPr>
        <p:spPr>
          <a:xfrm>
            <a:off x="4581000" y="12839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452300" y="12839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C -Two Column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4523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2" type="body"/>
          </p:nvPr>
        </p:nvSpPr>
        <p:spPr>
          <a:xfrm>
            <a:off x="4490900" y="1283975"/>
            <a:ext cx="38673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D - Title Only">
  <p:cSld name="CUSTOM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29184" y="75"/>
            <a:ext cx="8453700" cy="114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E - Blank">
  <p:cSld name="CUSTOM_3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700" y="1594023"/>
            <a:ext cx="3654600" cy="11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830925" y="2789275"/>
            <a:ext cx="74823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 ">
  <p:cSld name="Title Slide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7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85" name="Google Shape;85;p17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457175" y="3601150"/>
            <a:ext cx="5046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154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57175" y="1291050"/>
            <a:ext cx="82287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57175" y="1291050"/>
            <a:ext cx="38484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2">
    <p:bg>
      <p:bgPr>
        <a:solidFill>
          <a:schemeClr val="dk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99" name="Google Shape;99;p19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9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B - Section Title (Purple)">
  <p:cSld name="TITLE_5_1_1_1"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012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Title Slide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22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4571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4832075" y="1291050"/>
            <a:ext cx="3853800" cy="3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7" name="Google Shape;117;p22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1" name="Google Shape;121;p23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Slide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26" name="Google Shape;126;p24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4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CUSTOM_1_3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5"/>
          <p:cNvPicPr preferRelativeResize="0"/>
          <p:nvPr/>
        </p:nvPicPr>
        <p:blipFill rotWithShape="1">
          <a:blip r:embed="rId2">
            <a:alphaModFix/>
          </a:blip>
          <a:srcRect b="5270" l="6872" r="0" t="58505"/>
          <a:stretch/>
        </p:blipFill>
        <p:spPr>
          <a:xfrm>
            <a:off x="75" y="0"/>
            <a:ext cx="9144000" cy="274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>
            <p:ph type="title"/>
          </p:nvPr>
        </p:nvSpPr>
        <p:spPr>
          <a:xfrm>
            <a:off x="945350" y="2002250"/>
            <a:ext cx="72531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1299975" y="2611450"/>
            <a:ext cx="65442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75" y="3924900"/>
            <a:ext cx="9144000" cy="121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9400" y="4215200"/>
            <a:ext cx="2005500" cy="63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Dark">
  <p:cSld name="Title Slide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2">
            <a:alphaModFix/>
          </a:blip>
          <a:srcRect b="30396" l="0" r="0" t="30392"/>
          <a:stretch/>
        </p:blipFill>
        <p:spPr>
          <a:xfrm>
            <a:off x="-475" y="0"/>
            <a:ext cx="9144007" cy="11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sz="3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ubik"/>
              <a:buNone/>
              <a:defRPr b="0" i="0" sz="3000" u="none" cap="none" strike="noStrike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cxnSp>
        <p:nvCxnSpPr>
          <p:cNvPr id="139" name="Google Shape;139;p26"/>
          <p:cNvCxnSpPr/>
          <p:nvPr/>
        </p:nvCxnSpPr>
        <p:spPr>
          <a:xfrm>
            <a:off x="457175" y="939375"/>
            <a:ext cx="750600" cy="0"/>
          </a:xfrm>
          <a:prstGeom prst="straightConnector1">
            <a:avLst/>
          </a:prstGeom>
          <a:noFill/>
          <a:ln cap="flat" cmpd="sng" w="28575">
            <a:solidFill>
              <a:srgbClr val="EED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6"/>
          <p:cNvSpPr txBox="1"/>
          <p:nvPr/>
        </p:nvSpPr>
        <p:spPr>
          <a:xfrm>
            <a:off x="120300" y="4816450"/>
            <a:ext cx="3987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9099" y="252325"/>
            <a:ext cx="446475" cy="5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A - Title Slide - Blue/Green">
  <p:cSld name="CUSTOM_3_1_1_1_1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275" y="3190775"/>
            <a:ext cx="1952725" cy="19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8983" t="9033"/>
          <a:stretch/>
        </p:blipFill>
        <p:spPr>
          <a:xfrm>
            <a:off x="5979850" y="0"/>
            <a:ext cx="3164149" cy="31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329184" y="936925"/>
            <a:ext cx="61935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8" y="101950"/>
            <a:ext cx="123575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29184" y="2797175"/>
            <a:ext cx="5481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B - Section Title (Green) 1">
  <p:cSld name="TITLE_5_1_2">
    <p:bg>
      <p:bgPr>
        <a:gradFill>
          <a:gsLst>
            <a:gs pos="0">
              <a:srgbClr val="B3D0E1"/>
            </a:gs>
            <a:gs pos="100000">
              <a:srgbClr val="B7E4DA"/>
            </a:gs>
          </a:gsLst>
          <a:lin ang="5400012" scaled="0"/>
        </a:gra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329184" y="495550"/>
            <a:ext cx="6519600" cy="4209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4069" y="101950"/>
            <a:ext cx="1235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C - Solid Header (Blue)">
  <p:cSld name="CUSTOM_2">
    <p:bg>
      <p:bgPr>
        <a:noFill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" name="Google Shape;27;p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D - Solid Header (Blue) - 2 column">
  <p:cSld name="CUSTOM_2_2">
    <p:bg>
      <p:bgPr>
        <a:noFill/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E - Solid Header (Blue) - with image">
  <p:cSld name="CUSTOM_2_2_1">
    <p:bg>
      <p:bgPr>
        <a:noFill/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>
            <p:ph idx="2" type="pic"/>
          </p:nvPr>
        </p:nvSpPr>
        <p:spPr>
          <a:xfrm>
            <a:off x="4581000" y="1512575"/>
            <a:ext cx="4220100" cy="2784600"/>
          </a:xfrm>
          <a:prstGeom prst="roundRect">
            <a:avLst>
              <a:gd fmla="val 8710" name="adj"/>
            </a:avLst>
          </a:prstGeom>
          <a:noFill/>
          <a:ln>
            <a:noFill/>
          </a:ln>
          <a:effectLst>
            <a:outerShdw blurRad="457200" rotWithShape="0" algn="bl" dir="5400000" dist="95250">
              <a:srgbClr val="000000">
                <a:alpha val="10000"/>
              </a:srgbClr>
            </a:outerShdw>
          </a:effectLst>
        </p:spPr>
      </p:sp>
      <p:sp>
        <p:nvSpPr>
          <p:cNvPr id="44" name="Google Shape;44;p8"/>
          <p:cNvSpPr txBox="1"/>
          <p:nvPr>
            <p:ph idx="1" type="body"/>
          </p:nvPr>
        </p:nvSpPr>
        <p:spPr>
          <a:xfrm>
            <a:off x="452300" y="1512575"/>
            <a:ext cx="4056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F - Solid Header (Purple)">
  <p:cSld name="CUSTOM_2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6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5">
          <p15:clr>
            <a:schemeClr val="lt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C - Solid Header (Green)">
  <p:cSld name="CUSTOM_2_1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 flipH="1">
            <a:off x="91450" y="91450"/>
            <a:ext cx="8961000" cy="960000"/>
          </a:xfrm>
          <a:prstGeom prst="roundRect">
            <a:avLst>
              <a:gd fmla="val 8904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" name="Google Shape;5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52650" y="451650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88" y="4739951"/>
            <a:ext cx="731520" cy="2682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452300" y="1283975"/>
            <a:ext cx="7608900" cy="3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>
            <a:lvl1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Medium"/>
              <a:buChar char="●"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-3302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●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300"/>
              <a:buFont typeface="Poppins"/>
              <a:buChar char="⁃"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07">
          <p15:clr>
            <a:schemeClr val="lt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Poppins SemiBold"/>
              <a:buNone/>
              <a:defRPr sz="2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creativecommons.org/licenses/by-nc-sa/4.0/?ref=chooser-v1" TargetMode="External"/><Relationship Id="rId4" Type="http://schemas.openxmlformats.org/officeDocument/2006/relationships/hyperlink" Target="http://creativecommons.org/licenses/by-nc-sa/4.0/?ref=chooser-v1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Relationship Id="rId4" Type="http://schemas.openxmlformats.org/officeDocument/2006/relationships/hyperlink" Target="mailto:pvn@mas.t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ossf/sbom-everywher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ossf/sbom-everywhere" TargetMode="External"/><Relationship Id="rId4" Type="http://schemas.openxmlformats.org/officeDocument/2006/relationships/hyperlink" Target="https://github.com/anchore/syft" TargetMode="External"/><Relationship Id="rId5" Type="http://schemas.openxmlformats.org/officeDocument/2006/relationships/hyperlink" Target="https://github.com/anchore/grype" TargetMode="External"/><Relationship Id="rId6" Type="http://schemas.openxmlformats.org/officeDocument/2006/relationships/hyperlink" Target="https://anchore.com/webinars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anchore/syft" TargetMode="External"/><Relationship Id="rId4" Type="http://schemas.openxmlformats.org/officeDocument/2006/relationships/hyperlink" Target="https://github.com/anchore/grype" TargetMode="External"/><Relationship Id="rId5" Type="http://schemas.openxmlformats.org/officeDocument/2006/relationships/hyperlink" Target="https://anchore.com/slack/" TargetMode="External"/><Relationship Id="rId6" Type="http://schemas.openxmlformats.org/officeDocument/2006/relationships/hyperlink" Target="https://github.com/pvnovarese/2023-11-legacy-of-log4shel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zdnet.com/article/log4j-flaw-why-it-will-still-be-causing-problems-a-decade-from-now/" TargetMode="External"/><Relationship Id="rId4" Type="http://schemas.openxmlformats.org/officeDocument/2006/relationships/hyperlink" Target="https://securityintelligence.com/articles/log4j-downloads-vulnerable/" TargetMode="External"/><Relationship Id="rId9" Type="http://schemas.openxmlformats.org/officeDocument/2006/relationships/hyperlink" Target="https://www.cyentia.com/the-death-of-infosec-twitter/" TargetMode="External"/><Relationship Id="rId5" Type="http://schemas.openxmlformats.org/officeDocument/2006/relationships/hyperlink" Target="https://www.slideshare.net/loriayre/open-source-library-system-software-free-is-just-the-tip-of-the-iceberg" TargetMode="External"/><Relationship Id="rId6" Type="http://schemas.openxmlformats.org/officeDocument/2006/relationships/hyperlink" Target="https://anchore.com/blog/open-source-is-bigger-than-you-imagine/" TargetMode="External"/><Relationship Id="rId7" Type="http://schemas.openxmlformats.org/officeDocument/2006/relationships/hyperlink" Target="https://anchore.com/log4j/" TargetMode="External"/><Relationship Id="rId8" Type="http://schemas.openxmlformats.org/officeDocument/2006/relationships/hyperlink" Target="https://github.com/Aqua-Nautilus/CVE-Half-Day-Watcher" TargetMode="External"/><Relationship Id="rId11" Type="http://schemas.openxmlformats.org/officeDocument/2006/relationships/hyperlink" Target="https://twitter.com/CubicleApril/status/1469825942684160004" TargetMode="External"/><Relationship Id="rId10" Type="http://schemas.openxmlformats.org/officeDocument/2006/relationships/hyperlink" Target="https://www.linkedin.com/posts/patrickmgarrity_the-evolution-of-patricks-sankey-matics-activity-7118334146728357888-zxxn/" TargetMode="External"/><Relationship Id="rId13" Type="http://schemas.openxmlformats.org/officeDocument/2006/relationships/hyperlink" Target="https://twitter.com/bagder/status/1484672924036616195" TargetMode="External"/><Relationship Id="rId12" Type="http://schemas.openxmlformats.org/officeDocument/2006/relationships/hyperlink" Target="https://www.linkedin.com/posts/novarese_log4j-log4shell-activity-6876206319238463488-8bEA?utm_source=share&amp;utm_medium=member_desktop" TargetMode="External"/><Relationship Id="rId14" Type="http://schemas.openxmlformats.org/officeDocument/2006/relationships/hyperlink" Target="https://lists.haxx.se/pipermail/daniel/2023-September/000032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openssf.org/blog/2023/10/12/introducing-openssfs-malicious-packages-repository/" TargetMode="External"/><Relationship Id="rId4" Type="http://schemas.openxmlformats.org/officeDocument/2006/relationships/hyperlink" Target="https://oasis-open.github.io/csaf-documentation/" TargetMode="External"/><Relationship Id="rId9" Type="http://schemas.openxmlformats.org/officeDocument/2006/relationships/hyperlink" Target="https://docs.github.com/en/issues/planning-and-tracking-with-projects/viewing-insights-from-your-project/about-insights-for-projects" TargetMode="External"/><Relationship Id="rId5" Type="http://schemas.openxmlformats.org/officeDocument/2006/relationships/hyperlink" Target="https://www.first.org/epss/" TargetMode="External"/><Relationship Id="rId6" Type="http://schemas.openxmlformats.org/officeDocument/2006/relationships/hyperlink" Target="https://www.cisa.gov/known-exploited-vulnerabilities-catalog" TargetMode="External"/><Relationship Id="rId7" Type="http://schemas.openxmlformats.org/officeDocument/2006/relationships/hyperlink" Target="https://cyclonedx.org/capabilities/vex/" TargetMode="External"/><Relationship Id="rId8" Type="http://schemas.openxmlformats.org/officeDocument/2006/relationships/hyperlink" Target="https://github.com/advisories" TargetMode="External"/><Relationship Id="rId10" Type="http://schemas.openxmlformats.org/officeDocument/2006/relationships/hyperlink" Target="https://deps.dev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linkedin.com/pulse/cves-cwes-cvss-its-discontents-sherif-mansour" TargetMode="External"/><Relationship Id="rId4" Type="http://schemas.openxmlformats.org/officeDocument/2006/relationships/hyperlink" Target="https://opensourcesecurity.io/2023/09/10/episode-392-curl-and-the-calamity-of-cve/" TargetMode="External"/><Relationship Id="rId9" Type="http://schemas.openxmlformats.org/officeDocument/2006/relationships/hyperlink" Target="https://www.youtube.com/watch?v=PlNtIL_oN0k" TargetMode="External"/><Relationship Id="rId5" Type="http://schemas.openxmlformats.org/officeDocument/2006/relationships/hyperlink" Target="https://www.softwaremaxims.com/blog/not-a-supplier" TargetMode="External"/><Relationship Id="rId6" Type="http://schemas.openxmlformats.org/officeDocument/2006/relationships/hyperlink" Target="https://opensourcesecuritypodcast.libsyn.com/episode-365-i-am-not-your-supplier-with-thomas-depierre" TargetMode="External"/><Relationship Id="rId7" Type="http://schemas.openxmlformats.org/officeDocument/2006/relationships/hyperlink" Target="https://arxiv.org/abs/2308.15259" TargetMode="External"/><Relationship Id="rId8" Type="http://schemas.openxmlformats.org/officeDocument/2006/relationships/hyperlink" Target="https://blog.vlt.sh/blog/the-massive-hole-in-the-npm-ecosystem" TargetMode="External"/><Relationship Id="rId11" Type="http://schemas.openxmlformats.org/officeDocument/2006/relationships/hyperlink" Target="https://insights.sei.cmu.edu/blog/probably-dont-rely-on-epss-yet/" TargetMode="External"/><Relationship Id="rId10" Type="http://schemas.openxmlformats.org/officeDocument/2006/relationships/hyperlink" Target="https://github.com/pvnovarese/2022-devopsdays" TargetMode="External"/><Relationship Id="rId13" Type="http://schemas.openxmlformats.org/officeDocument/2006/relationships/hyperlink" Target="https://www.linkedin.com/posts/aph10_sbom-softwaresupplychainsecurity-vex-activity-7108017924384137216-VARV/" TargetMode="External"/><Relationship Id="rId12" Type="http://schemas.openxmlformats.org/officeDocument/2006/relationships/hyperlink" Target="https://daniel.haxx.se/blog/2023/08/26/cve-2020-19909-is-everything-that-is-wrong-with-cves/" TargetMode="External"/><Relationship Id="rId15" Type="http://schemas.openxmlformats.org/officeDocument/2006/relationships/hyperlink" Target="https://courtney-e-miller.github.io/static/media/WeFeelLikeWereWingingIt.dc3c76d3b3c2d12f4fee.pdf" TargetMode="External"/><Relationship Id="rId14" Type="http://schemas.openxmlformats.org/officeDocument/2006/relationships/hyperlink" Target="https://www.sonatype.com/hubfs/9th-Annual-SSSC-Report.pdf" TargetMode="External"/><Relationship Id="rId16" Type="http://schemas.openxmlformats.org/officeDocument/2006/relationships/hyperlink" Target="https://www.infoworld.com/article/3708630/report-finds-few-open-source-projects-actively-maintained.html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cloudsecurityalliance.org/blog/2021/12/14/dealing-with-log4shell-aka-cve-2021-44228-aka-the-log4j-version-2/" TargetMode="External"/><Relationship Id="rId4" Type="http://schemas.openxmlformats.org/officeDocument/2006/relationships/hyperlink" Target="https://cloudsecurityalliance.org/blog/2021/12/16/keeping-up-with-log4shell-aka-cve-2021-44228-aka-the-log4j-version-2/" TargetMode="External"/><Relationship Id="rId5" Type="http://schemas.openxmlformats.org/officeDocument/2006/relationships/hyperlink" Target="https://twitter.com/sirifu4k1/status/1468951859381485573" TargetMode="External"/><Relationship Id="rId6" Type="http://schemas.openxmlformats.org/officeDocument/2006/relationships/hyperlink" Target="https://twitter.com/CattusGlavo/status/1469010118163374089" TargetMode="External"/><Relationship Id="rId7" Type="http://schemas.openxmlformats.org/officeDocument/2006/relationships/hyperlink" Target="https://github.com/apache/logging-log4j2/pull/608" TargetMode="External"/><Relationship Id="rId8" Type="http://schemas.openxmlformats.org/officeDocument/2006/relationships/hyperlink" Target="https://twitter.com/eastdakota/status/1469800951351427073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cve.mitre.org/" TargetMode="External"/><Relationship Id="rId4" Type="http://schemas.openxmlformats.org/officeDocument/2006/relationships/hyperlink" Target="https://nvd.nist.gov/vuln-metrics/cvss" TargetMode="External"/><Relationship Id="rId9" Type="http://schemas.openxmlformats.org/officeDocument/2006/relationships/hyperlink" Target="https://github.com/openvex/spec" TargetMode="External"/><Relationship Id="rId5" Type="http://schemas.openxmlformats.org/officeDocument/2006/relationships/hyperlink" Target="https://cisa.gov" TargetMode="External"/><Relationship Id="rId6" Type="http://schemas.openxmlformats.org/officeDocument/2006/relationships/hyperlink" Target="https://www.cisa.gov/known-exploited-vulnerabilities-catalog" TargetMode="External"/><Relationship Id="rId7" Type="http://schemas.openxmlformats.org/officeDocument/2006/relationships/hyperlink" Target="https://www.first.org/epss/" TargetMode="External"/><Relationship Id="rId8" Type="http://schemas.openxmlformats.org/officeDocument/2006/relationships/hyperlink" Target="https://www.cisa.gov/sbom" TargetMode="External"/><Relationship Id="rId11" Type="http://schemas.openxmlformats.org/officeDocument/2006/relationships/hyperlink" Target="https://github.com/advisories" TargetMode="External"/><Relationship Id="rId10" Type="http://schemas.openxmlformats.org/officeDocument/2006/relationships/hyperlink" Target="https://oasis-open.github.io/csaf-documentation/" TargetMode="External"/><Relationship Id="rId12" Type="http://schemas.openxmlformats.org/officeDocument/2006/relationships/hyperlink" Target="https://openssf.org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kccncna2022.sched.com/event/182GT/" TargetMode="External"/><Relationship Id="rId4" Type="http://schemas.openxmlformats.org/officeDocument/2006/relationships/hyperlink" Target="https://www.youtube.com/watch?v=earq775L4fc" TargetMode="External"/><Relationship Id="rId5" Type="http://schemas.openxmlformats.org/officeDocument/2006/relationships/hyperlink" Target="https://www.cs.cmu.edu/~rdriley/487/papers/Thompson_1984_ReflectionsonTrustingTrust.pdf" TargetMode="External"/><Relationship Id="rId6" Type="http://schemas.openxmlformats.org/officeDocument/2006/relationships/hyperlink" Target="https://www.youtube.com/watch?v=nMLveJ_TxAs" TargetMode="External"/><Relationship Id="rId7" Type="http://schemas.openxmlformats.org/officeDocument/2006/relationships/hyperlink" Target="https://www.buzzsprout.com/1758599/8761108-profound-dr-deming-episode-10-josh-corman-captain-america" TargetMode="External"/><Relationship Id="rId8" Type="http://schemas.openxmlformats.org/officeDocument/2006/relationships/hyperlink" Target="https://github.blog/2023-03-28-introducing-self-service-sbom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3D0E1"/>
            </a:gs>
            <a:gs pos="100000">
              <a:srgbClr val="B8A7D4"/>
            </a:gs>
          </a:gsLst>
          <a:lin ang="54007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29172" y="936925"/>
            <a:ext cx="8455800" cy="18603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Legacy of Log4shell</a:t>
            </a:r>
            <a:endParaRPr/>
          </a:p>
        </p:txBody>
      </p:sp>
      <p:sp>
        <p:nvSpPr>
          <p:cNvPr id="147" name="Google Shape;147;p27"/>
          <p:cNvSpPr txBox="1"/>
          <p:nvPr>
            <p:ph idx="1" type="subTitle"/>
          </p:nvPr>
        </p:nvSpPr>
        <p:spPr>
          <a:xfrm>
            <a:off x="329184" y="2797175"/>
            <a:ext cx="5481300" cy="24474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DevSecOps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DevOpsDays Chattanooga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2023-11-15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work is licensed under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Attribution-NonCommercial-ShareAlike 4.0 International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24115" y="73987"/>
            <a:ext cx="18163376" cy="49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/>
          <p:nvPr/>
        </p:nvSpPr>
        <p:spPr>
          <a:xfrm>
            <a:off x="158300" y="53300"/>
            <a:ext cx="5130000" cy="344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50" y="147975"/>
            <a:ext cx="5005501" cy="32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3795800" y="1161188"/>
            <a:ext cx="5245500" cy="191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550" y="1237001"/>
            <a:ext cx="5130001" cy="1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/>
          <p:nvPr/>
        </p:nvSpPr>
        <p:spPr>
          <a:xfrm>
            <a:off x="399625" y="2643100"/>
            <a:ext cx="6924000" cy="176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575" y="2743049"/>
            <a:ext cx="6752099" cy="15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/>
          <p:nvPr/>
        </p:nvSpPr>
        <p:spPr>
          <a:xfrm>
            <a:off x="524100" y="74113"/>
            <a:ext cx="8095800" cy="49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38" y="186363"/>
            <a:ext cx="7951325" cy="47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ctrTitle"/>
          </p:nvPr>
        </p:nvSpPr>
        <p:spPr>
          <a:xfrm>
            <a:off x="329175" y="512175"/>
            <a:ext cx="77055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Log4Shell Highlighted a Fundamental Shift</a:t>
            </a:r>
            <a:endParaRPr sz="5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>
            <p:ph idx="4294967295"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Hidden Risk in</a:t>
            </a:r>
            <a:r>
              <a:rPr lang="en"/>
              <a:t> the Software Supply Chain</a:t>
            </a:r>
            <a:endParaRPr/>
          </a:p>
        </p:txBody>
      </p:sp>
      <p:sp>
        <p:nvSpPr>
          <p:cNvPr id="234" name="Google Shape;234;p39"/>
          <p:cNvSpPr txBox="1"/>
          <p:nvPr>
            <p:ph idx="4294967295" type="title"/>
          </p:nvPr>
        </p:nvSpPr>
        <p:spPr>
          <a:xfrm>
            <a:off x="380975" y="2054250"/>
            <a:ext cx="2589900" cy="23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Risk in the Software Supply Chain</a:t>
            </a:r>
            <a:endParaRPr b="1" sz="26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39"/>
          <p:cNvSpPr txBox="1"/>
          <p:nvPr>
            <p:ph idx="4294967295" type="title"/>
          </p:nvPr>
        </p:nvSpPr>
        <p:spPr>
          <a:xfrm>
            <a:off x="6860275" y="2610175"/>
            <a:ext cx="1977900" cy="1006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39"/>
          <p:cNvSpPr txBox="1"/>
          <p:nvPr>
            <p:ph idx="4294967295" type="title"/>
          </p:nvPr>
        </p:nvSpPr>
        <p:spPr>
          <a:xfrm>
            <a:off x="4182425" y="818675"/>
            <a:ext cx="1122900" cy="3582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Your App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39"/>
          <p:cNvSpPr txBox="1"/>
          <p:nvPr>
            <p:ph idx="4294967295" type="title"/>
          </p:nvPr>
        </p:nvSpPr>
        <p:spPr>
          <a:xfrm>
            <a:off x="3555425" y="1447000"/>
            <a:ext cx="2376900" cy="1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Software suppliers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60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% contain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high risk vulnerabilities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39"/>
          <p:cNvSpPr txBox="1"/>
          <p:nvPr>
            <p:ph idx="4294967295" type="title"/>
          </p:nvPr>
        </p:nvSpPr>
        <p:spPr>
          <a:xfrm>
            <a:off x="3763175" y="3191000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Open source</a:t>
            </a:r>
            <a:endParaRPr b="1" sz="17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makes up 75%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of applications </a:t>
            </a:r>
            <a:endParaRPr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6474825" y="1444975"/>
            <a:ext cx="323400" cy="3337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/>
          <p:nvPr/>
        </p:nvSpPr>
        <p:spPr>
          <a:xfrm rot="-5400000">
            <a:off x="4307075" y="1866800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 txBox="1"/>
          <p:nvPr>
            <p:ph idx="4294967295" type="title"/>
          </p:nvPr>
        </p:nvSpPr>
        <p:spPr>
          <a:xfrm>
            <a:off x="5290650" y="2279425"/>
            <a:ext cx="1122900" cy="20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Log4j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67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" y="1850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>
            <p:ph idx="4294967295" type="title"/>
          </p:nvPr>
        </p:nvSpPr>
        <p:spPr>
          <a:xfrm>
            <a:off x="6798225" y="2398750"/>
            <a:ext cx="1977900" cy="655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41"/>
          <p:cNvSpPr txBox="1"/>
          <p:nvPr>
            <p:ph idx="4294967295" type="title"/>
          </p:nvPr>
        </p:nvSpPr>
        <p:spPr>
          <a:xfrm>
            <a:off x="3981575" y="671200"/>
            <a:ext cx="1524600" cy="4830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Direct Dependencies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4" name="Google Shape;254;p41"/>
          <p:cNvSpPr txBox="1"/>
          <p:nvPr>
            <p:ph idx="4294967295" type="title"/>
          </p:nvPr>
        </p:nvSpPr>
        <p:spPr>
          <a:xfrm>
            <a:off x="3804875" y="2448325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Transitive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41"/>
          <p:cNvSpPr/>
          <p:nvPr/>
        </p:nvSpPr>
        <p:spPr>
          <a:xfrm>
            <a:off x="6474825" y="671200"/>
            <a:ext cx="323400" cy="411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1"/>
          <p:cNvSpPr/>
          <p:nvPr/>
        </p:nvSpPr>
        <p:spPr>
          <a:xfrm rot="-5400000">
            <a:off x="4348775" y="1124125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/>
        </p:nvSpPr>
        <p:spPr>
          <a:xfrm>
            <a:off x="504975" y="1273800"/>
            <a:ext cx="81255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/>
              <a:t>You’ve seen this iceberg metaphor. I’ve used this metaphor 100 times, I’ve criticized this metaphor.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This is an OLD metaphor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Things have changed a lot but we’re still thinking about old systems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https://www.slideshare.net/loriayre/open-source-library-system-software-free-is-just-the-tip-of-the-iceberg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They’re attacking the bottom now - that’s a supply chain attack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But really, the top isn’t “your code” - the top is your direct dependencies, bottom is transitive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You can only directly control what’s at the top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Char char="●"/>
            </a:pPr>
            <a:r>
              <a:rPr lang="en" sz="1200"/>
              <a:t>They’re attacking the whole iceberg, but you probably only know about the stuff at the top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200"/>
              <a:buFont typeface="Poppins"/>
              <a:buChar char="●"/>
            </a:pPr>
            <a:r>
              <a:rPr lang="en" sz="1200"/>
              <a:t>The change is largely due to the massive rise in software package managers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1200"/>
              <a:buFont typeface="Poppins"/>
              <a:buChar char="●"/>
            </a:pPr>
            <a:r>
              <a:rPr lang="en" sz="1200"/>
              <a:t>The CVE system predates this change and hasn’t really evolved</a:t>
            </a: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2" name="Google Shape;262;p42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metaphor…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2859850" y="29250"/>
            <a:ext cx="62457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63" y="82500"/>
            <a:ext cx="6053276" cy="4978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3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/>
          <p:nvPr/>
        </p:nvSpPr>
        <p:spPr>
          <a:xfrm>
            <a:off x="2414188" y="29250"/>
            <a:ext cx="6688200" cy="508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4"/>
          <p:cNvSpPr txBox="1"/>
          <p:nvPr/>
        </p:nvSpPr>
        <p:spPr>
          <a:xfrm>
            <a:off x="158700" y="1280200"/>
            <a:ext cx="81255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NEW packages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400" y="133788"/>
            <a:ext cx="6527774" cy="487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/>
        </p:nvSpPr>
        <p:spPr>
          <a:xfrm>
            <a:off x="504975" y="1273800"/>
            <a:ext cx="8125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introduced 2010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32 million packages (as of March 2023)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Approx. 1,000,000 new packages **per month**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That’s just NPM!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4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is huge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13" y="1785250"/>
            <a:ext cx="2718250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 World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452350" y="2306914"/>
            <a:ext cx="7608900" cy="16749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Paul 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Principal Solutions Architect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Anchore, Inc.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github.com/pvnovarese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Fediverse: @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pvn@mas.to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1829550" y="182100"/>
            <a:ext cx="5484900" cy="477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26" y="238950"/>
            <a:ext cx="5346350" cy="4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/>
        </p:nvSpPr>
        <p:spPr>
          <a:xfrm>
            <a:off x="504975" y="1273800"/>
            <a:ext cx="4083300" cy="3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Ransomware has exploded along with transitive dependencies and open source in general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I don’t believe in coincidences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4" name="Google Shape;294;p4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predictable consequence</a:t>
            </a:r>
            <a:endParaRPr/>
          </a:p>
        </p:txBody>
      </p:sp>
      <p:sp>
        <p:nvSpPr>
          <p:cNvPr id="295" name="Google Shape;295;p47"/>
          <p:cNvSpPr/>
          <p:nvPr/>
        </p:nvSpPr>
        <p:spPr>
          <a:xfrm>
            <a:off x="4845975" y="1273800"/>
            <a:ext cx="4240200" cy="344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467" y="1332549"/>
            <a:ext cx="4083199" cy="332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" y="18504"/>
            <a:ext cx="914131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>
            <p:ph idx="4294967295" type="title"/>
          </p:nvPr>
        </p:nvSpPr>
        <p:spPr>
          <a:xfrm>
            <a:off x="6798225" y="2398750"/>
            <a:ext cx="1977900" cy="655800"/>
          </a:xfrm>
          <a:prstGeom prst="rect">
            <a:avLst/>
          </a:prstGeom>
          <a:ln cap="flat" cmpd="sng" w="28575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EDC00"/>
                </a:solidFill>
                <a:latin typeface="Poppins"/>
                <a:ea typeface="Poppins"/>
                <a:cs typeface="Poppins"/>
                <a:sym typeface="Poppins"/>
              </a:rPr>
              <a:t>Attackers are targeting here</a:t>
            </a:r>
            <a:endParaRPr sz="1700">
              <a:solidFill>
                <a:srgbClr val="EEDC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48"/>
          <p:cNvSpPr txBox="1"/>
          <p:nvPr>
            <p:ph idx="4294967295" type="title"/>
          </p:nvPr>
        </p:nvSpPr>
        <p:spPr>
          <a:xfrm>
            <a:off x="3981575" y="671200"/>
            <a:ext cx="1524600" cy="483000"/>
          </a:xfrm>
          <a:prstGeom prst="rect">
            <a:avLst/>
          </a:prstGeom>
          <a:solidFill>
            <a:srgbClr val="F2F5F8">
              <a:alpha val="58330"/>
            </a:srgbClr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F363D"/>
                </a:solidFill>
                <a:latin typeface="Poppins"/>
                <a:ea typeface="Poppins"/>
                <a:cs typeface="Poppins"/>
                <a:sym typeface="Poppins"/>
              </a:rPr>
              <a:t>Direct Dependencies</a:t>
            </a:r>
            <a:endParaRPr b="1" sz="1200">
              <a:solidFill>
                <a:srgbClr val="2F363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48"/>
          <p:cNvSpPr txBox="1"/>
          <p:nvPr>
            <p:ph idx="4294967295" type="title"/>
          </p:nvPr>
        </p:nvSpPr>
        <p:spPr>
          <a:xfrm>
            <a:off x="3804875" y="2448325"/>
            <a:ext cx="18780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Transitive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oppins"/>
                <a:ea typeface="Poppins"/>
                <a:cs typeface="Poppins"/>
                <a:sym typeface="Poppins"/>
              </a:rPr>
              <a:t>Dependencies</a:t>
            </a:r>
            <a:endParaRPr b="1" sz="1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48"/>
          <p:cNvSpPr/>
          <p:nvPr/>
        </p:nvSpPr>
        <p:spPr>
          <a:xfrm>
            <a:off x="6474825" y="671200"/>
            <a:ext cx="323400" cy="411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ED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8"/>
          <p:cNvSpPr/>
          <p:nvPr/>
        </p:nvSpPr>
        <p:spPr>
          <a:xfrm rot="-5400000">
            <a:off x="4348775" y="1124125"/>
            <a:ext cx="826200" cy="1467900"/>
          </a:xfrm>
          <a:prstGeom prst="rightBrace">
            <a:avLst>
              <a:gd fmla="val 50000" name="adj1"/>
              <a:gd fmla="val 50414" name="adj2"/>
            </a:avLst>
          </a:prstGeom>
          <a:solidFill>
            <a:srgbClr val="F3F3F3">
              <a:alpha val="48600"/>
            </a:srgbClr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/>
        </p:nvSpPr>
        <p:spPr>
          <a:xfrm>
            <a:off x="504975" y="1273800"/>
            <a:ext cx="8125500" cy="3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People spent insane 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amounts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of time just finding log4j, because nobody knew where (or even if) it was hiding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Knowing = Faster Remediation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SBOMs help, a LOT, but… “a phone book is not illuminating”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They aren’t a silver bullet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Scanners aren’t perfect (e.g. can’t penetrate binary blobs, cf. OpenSSL3.)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Not all SBOMs are equal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SBOMs aren’t ubiquitous (yet) (producers aren’t reliably supplying them)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SBOMs are more accurate and useful when producers/maintainers generate them BUT something is better than nothing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 management is hard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Any SBOM generated before an actual build is suspect (transitive deps)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 Everywhere: </a:t>
            </a: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https://github.com/ossf/sbom-everywhere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○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I don’t know what the end game is but generating them is better than nothing, figure out the details later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2" name="Google Shape;312;p4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Knew What We are Consuming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Software “Supply” Chains</a:t>
            </a:r>
            <a:endParaRPr sz="5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/>
          <p:nvPr/>
        </p:nvSpPr>
        <p:spPr>
          <a:xfrm>
            <a:off x="2994125" y="125400"/>
            <a:ext cx="6149700" cy="48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125" y="195575"/>
            <a:ext cx="5991699" cy="475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1"/>
          <p:cNvSpPr txBox="1"/>
          <p:nvPr/>
        </p:nvSpPr>
        <p:spPr>
          <a:xfrm>
            <a:off x="158700" y="1280200"/>
            <a:ext cx="8125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An Example Project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Health Metric: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Number of 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Maintainers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5" name="Google Shape;325;p51"/>
          <p:cNvSpPr/>
          <p:nvPr/>
        </p:nvSpPr>
        <p:spPr>
          <a:xfrm rot="1196453">
            <a:off x="3693442" y="397555"/>
            <a:ext cx="1147924" cy="50013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1"/>
          <p:cNvSpPr txBox="1"/>
          <p:nvPr/>
        </p:nvSpPr>
        <p:spPr>
          <a:xfrm>
            <a:off x="4892300" y="502800"/>
            <a:ext cx="3844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THIS IS NOT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THE AXIS!</a:t>
            </a:r>
            <a:endParaRPr sz="22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50" y="0"/>
            <a:ext cx="75095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/>
        </p:nvSpPr>
        <p:spPr>
          <a:xfrm>
            <a:off x="504975" y="1008600"/>
            <a:ext cx="81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log4shell Timeline</a:t>
            </a:r>
            <a:endParaRPr/>
          </a:p>
        </p:txBody>
      </p:sp>
      <p:sp>
        <p:nvSpPr>
          <p:cNvPr id="338" name="Google Shape;338;p53"/>
          <p:cNvSpPr/>
          <p:nvPr/>
        </p:nvSpPr>
        <p:spPr>
          <a:xfrm rot="-984884">
            <a:off x="7096892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3"/>
          <p:cNvSpPr/>
          <p:nvPr/>
        </p:nvSpPr>
        <p:spPr>
          <a:xfrm flipH="1" rot="984884">
            <a:off x="6063278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3"/>
          <p:cNvSpPr/>
          <p:nvPr/>
        </p:nvSpPr>
        <p:spPr>
          <a:xfrm rot="-984884">
            <a:off x="5036629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3"/>
          <p:cNvSpPr/>
          <p:nvPr/>
        </p:nvSpPr>
        <p:spPr>
          <a:xfrm flipH="1" rot="984884">
            <a:off x="4005984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3"/>
          <p:cNvSpPr/>
          <p:nvPr/>
        </p:nvSpPr>
        <p:spPr>
          <a:xfrm rot="-984884">
            <a:off x="2983463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/>
          <p:nvPr/>
        </p:nvSpPr>
        <p:spPr>
          <a:xfrm flipH="1" rot="984884">
            <a:off x="1952807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3"/>
          <p:cNvSpPr/>
          <p:nvPr/>
        </p:nvSpPr>
        <p:spPr>
          <a:xfrm rot="-984884">
            <a:off x="930286" y="30486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3D3D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53"/>
          <p:cNvGrpSpPr/>
          <p:nvPr/>
        </p:nvGrpSpPr>
        <p:grpSpPr>
          <a:xfrm>
            <a:off x="2177540" y="3109438"/>
            <a:ext cx="1712700" cy="1230715"/>
            <a:chOff x="2114740" y="2543425"/>
            <a:chExt cx="1712700" cy="1230715"/>
          </a:xfrm>
        </p:grpSpPr>
        <p:sp>
          <p:nvSpPr>
            <p:cNvPr id="346" name="Google Shape;346;p53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3D3D3D"/>
                  </a:solidFill>
                  <a:latin typeface="Poppins"/>
                  <a:ea typeface="Poppins"/>
                  <a:cs typeface="Poppins"/>
                  <a:sym typeface="Poppins"/>
                </a:rPr>
                <a:t>1 Dec</a:t>
              </a:r>
              <a:endParaRPr b="1" sz="9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7" name="Google Shape;347;p53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8" name="Google Shape;348;p53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9" name="Google Shape;349;p53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First evidence of exploit in the wild (per Cloudflare)</a:t>
              </a:r>
              <a:endParaRPr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0" name="Google Shape;350;p53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51" name="Google Shape;351;p53"/>
          <p:cNvGrpSpPr/>
          <p:nvPr/>
        </p:nvGrpSpPr>
        <p:grpSpPr>
          <a:xfrm>
            <a:off x="4227940" y="3109438"/>
            <a:ext cx="1712700" cy="1230715"/>
            <a:chOff x="4165140" y="2543425"/>
            <a:chExt cx="1712700" cy="1230715"/>
          </a:xfrm>
        </p:grpSpPr>
        <p:sp>
          <p:nvSpPr>
            <p:cNvPr id="352" name="Google Shape;352;p53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3" name="Google Shape;353;p53"/>
            <p:cNvSpPr txBox="1"/>
            <p:nvPr/>
          </p:nvSpPr>
          <p:spPr>
            <a:xfrm>
              <a:off x="466512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9 Dec</a:t>
              </a:r>
              <a:endParaRPr b="1" sz="9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4" name="Google Shape;354;p53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55" name="Google Shape;355;p53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Discussion of exploit on minecraft forums, LunaSec coins “Log4Shell”, &amp;c</a:t>
              </a:r>
              <a:endParaRPr sz="900">
                <a:solidFill>
                  <a:srgbClr val="5E5E5E"/>
                </a:solidFill>
              </a:endParaRPr>
            </a:p>
          </p:txBody>
        </p:sp>
        <p:sp>
          <p:nvSpPr>
            <p:cNvPr id="356" name="Google Shape;356;p53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57" name="Google Shape;357;p53"/>
          <p:cNvGrpSpPr/>
          <p:nvPr/>
        </p:nvGrpSpPr>
        <p:grpSpPr>
          <a:xfrm>
            <a:off x="1140195" y="1787582"/>
            <a:ext cx="1712700" cy="1246754"/>
            <a:chOff x="1072790" y="1221570"/>
            <a:chExt cx="1712700" cy="1246754"/>
          </a:xfrm>
        </p:grpSpPr>
        <p:sp>
          <p:nvSpPr>
            <p:cNvPr id="358" name="Google Shape;358;p53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9" name="Google Shape;359;p53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3D3D3D"/>
                  </a:solidFill>
                  <a:latin typeface="Poppins"/>
                  <a:ea typeface="Poppins"/>
                  <a:cs typeface="Poppins"/>
                  <a:sym typeface="Poppins"/>
                </a:rPr>
                <a:t>29 Nov</a:t>
              </a:r>
              <a:endParaRPr b="1" sz="9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0" name="Google Shape;360;p53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1" name="Google Shape;361;p53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log4j PR #608</a:t>
              </a:r>
              <a:endParaRPr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2" name="Google Shape;362;p53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63" name="Google Shape;363;p53"/>
          <p:cNvGrpSpPr/>
          <p:nvPr/>
        </p:nvGrpSpPr>
        <p:grpSpPr>
          <a:xfrm>
            <a:off x="3185940" y="1787582"/>
            <a:ext cx="1712700" cy="1246754"/>
            <a:chOff x="3123140" y="1221570"/>
            <a:chExt cx="1712700" cy="1246754"/>
          </a:xfrm>
        </p:grpSpPr>
        <p:sp>
          <p:nvSpPr>
            <p:cNvPr id="364" name="Google Shape;364;p53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5" name="Google Shape;365;p53"/>
            <p:cNvSpPr txBox="1"/>
            <p:nvPr/>
          </p:nvSpPr>
          <p:spPr>
            <a:xfrm>
              <a:off x="363557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6 Dec</a:t>
              </a:r>
              <a:endParaRPr b="1"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6" name="Google Shape;366;p53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7" name="Google Shape;367;p53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68" name="Google Shape;368;p53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log4j 2.15.0-rc1 ships</a:t>
              </a:r>
              <a:endParaRPr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69" name="Google Shape;369;p53"/>
          <p:cNvGrpSpPr/>
          <p:nvPr/>
        </p:nvGrpSpPr>
        <p:grpSpPr>
          <a:xfrm>
            <a:off x="5253495" y="1787582"/>
            <a:ext cx="1712700" cy="1246754"/>
            <a:chOff x="5201245" y="1221570"/>
            <a:chExt cx="1712700" cy="1246754"/>
          </a:xfrm>
        </p:grpSpPr>
        <p:sp>
          <p:nvSpPr>
            <p:cNvPr id="370" name="Google Shape;370;p53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1" name="Google Shape;371;p53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10 Dec</a:t>
              </a:r>
              <a:endParaRPr b="1"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2" name="Google Shape;372;p53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3" name="Google Shape;373;p53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4" name="Google Shape;374;p53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Official public disclosure CVE-2021-44228</a:t>
              </a:r>
              <a:endParaRPr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75" name="Google Shape;375;p53"/>
          <p:cNvGrpSpPr/>
          <p:nvPr/>
        </p:nvGrpSpPr>
        <p:grpSpPr>
          <a:xfrm>
            <a:off x="6278353" y="3109438"/>
            <a:ext cx="1712700" cy="1230715"/>
            <a:chOff x="6282830" y="2543425"/>
            <a:chExt cx="1712700" cy="1230715"/>
          </a:xfrm>
        </p:grpSpPr>
        <p:sp>
          <p:nvSpPr>
            <p:cNvPr id="376" name="Google Shape;376;p53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7" name="Google Shape;377;p53"/>
            <p:cNvSpPr txBox="1"/>
            <p:nvPr/>
          </p:nvSpPr>
          <p:spPr>
            <a:xfrm>
              <a:off x="678281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13 Dec</a:t>
              </a:r>
              <a:endParaRPr b="1"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628283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9" name="Google Shape;379;p53"/>
            <p:cNvSpPr txBox="1"/>
            <p:nvPr/>
          </p:nvSpPr>
          <p:spPr>
            <a:xfrm>
              <a:off x="632708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Log4j 2.16.0</a:t>
              </a:r>
              <a:endParaRPr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81" name="Google Shape;381;p53"/>
          <p:cNvGrpSpPr/>
          <p:nvPr/>
        </p:nvGrpSpPr>
        <p:grpSpPr>
          <a:xfrm>
            <a:off x="127140" y="3109438"/>
            <a:ext cx="1712700" cy="1230715"/>
            <a:chOff x="2114740" y="2543425"/>
            <a:chExt cx="1712700" cy="1230715"/>
          </a:xfrm>
        </p:grpSpPr>
        <p:sp>
          <p:nvSpPr>
            <p:cNvPr id="382" name="Google Shape;382;p53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3D3D3D"/>
                  </a:solidFill>
                  <a:latin typeface="Poppins"/>
                  <a:ea typeface="Poppins"/>
                  <a:cs typeface="Poppins"/>
                  <a:sym typeface="Poppins"/>
                </a:rPr>
                <a:t>24 Nov</a:t>
              </a:r>
              <a:endParaRPr b="1" sz="900">
                <a:solidFill>
                  <a:srgbClr val="3D3D3D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3" name="Google Shape;383;p53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4" name="Google Shape;384;p53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5" name="Google Shape;385;p53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Initial disclosure to ASF by Chen Zhaojun (Alibaba) </a:t>
              </a:r>
              <a:endParaRPr sz="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6" name="Google Shape;386;p53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87" name="Google Shape;387;p53"/>
          <p:cNvGrpSpPr/>
          <p:nvPr/>
        </p:nvGrpSpPr>
        <p:grpSpPr>
          <a:xfrm>
            <a:off x="7321045" y="1787582"/>
            <a:ext cx="1712700" cy="1246754"/>
            <a:chOff x="5201245" y="1221570"/>
            <a:chExt cx="1712700" cy="1246754"/>
          </a:xfrm>
        </p:grpSpPr>
        <p:sp>
          <p:nvSpPr>
            <p:cNvPr id="388" name="Google Shape;388;p53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9" name="Google Shape;389;p53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17 Dec</a:t>
              </a:r>
              <a:endParaRPr b="1"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0" name="Google Shape;390;p53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1" name="Google Shape;391;p53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2" name="Google Shape;392;p53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Log4j 2.17.1</a:t>
              </a:r>
              <a:endParaRPr sz="900">
                <a:solidFill>
                  <a:srgbClr val="5E5E5E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393" name="Google Shape;393;p53"/>
          <p:cNvCxnSpPr/>
          <p:nvPr/>
        </p:nvCxnSpPr>
        <p:spPr>
          <a:xfrm>
            <a:off x="9756400" y="2035750"/>
            <a:ext cx="881700" cy="88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/>
          <p:nvPr/>
        </p:nvSpPr>
        <p:spPr>
          <a:xfrm>
            <a:off x="4927300" y="2460525"/>
            <a:ext cx="3973500" cy="220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4"/>
          <p:cNvSpPr/>
          <p:nvPr/>
        </p:nvSpPr>
        <p:spPr>
          <a:xfrm>
            <a:off x="63625" y="1803513"/>
            <a:ext cx="4215000" cy="285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4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thinking about open source like  a vendor</a:t>
            </a:r>
            <a:endParaRPr/>
          </a:p>
        </p:txBody>
      </p:sp>
      <p:sp>
        <p:nvSpPr>
          <p:cNvPr id="401" name="Google Shape;401;p54"/>
          <p:cNvSpPr txBox="1"/>
          <p:nvPr/>
        </p:nvSpPr>
        <p:spPr>
          <a:xfrm>
            <a:off x="97825" y="1215175"/>
            <a:ext cx="414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This</a:t>
            </a:r>
            <a:endParaRPr sz="3000"/>
          </a:p>
        </p:txBody>
      </p:sp>
      <p:sp>
        <p:nvSpPr>
          <p:cNvPr id="402" name="Google Shape;402;p54"/>
          <p:cNvSpPr txBox="1"/>
          <p:nvPr/>
        </p:nvSpPr>
        <p:spPr>
          <a:xfrm>
            <a:off x="5123650" y="1691100"/>
            <a:ext cx="3580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 t</a:t>
            </a:r>
            <a:r>
              <a:rPr lang="en" sz="3000"/>
              <a:t>his</a:t>
            </a:r>
            <a:endParaRPr sz="3000"/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25" y="1879975"/>
            <a:ext cx="4061005" cy="270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250" y="2556025"/>
            <a:ext cx="3831600" cy="20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/>
        </p:nvSpPr>
        <p:spPr>
          <a:xfrm>
            <a:off x="504975" y="1273800"/>
            <a:ext cx="8125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Red Hat is a supplier - they assume responsibility in exchange for money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npm is NOT a supplier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A lot of critical plumbing is maintained by unpaid guys who have day jobs, take vacations, etc.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5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Software Supply Chains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a utopian talk with magic solutions</a:t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276513" y="1454894"/>
            <a:ext cx="3523800" cy="361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56" y="1515180"/>
            <a:ext cx="3287816" cy="34901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/>
          <p:nvPr/>
        </p:nvSpPr>
        <p:spPr>
          <a:xfrm>
            <a:off x="3237344" y="1079775"/>
            <a:ext cx="5331600" cy="272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308" y="1145291"/>
            <a:ext cx="5177798" cy="2563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Three Big Things</a:t>
            </a:r>
            <a:endParaRPr sz="5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"/>
          <p:cNvSpPr/>
          <p:nvPr/>
        </p:nvSpPr>
        <p:spPr>
          <a:xfrm>
            <a:off x="1093800" y="117600"/>
            <a:ext cx="6956400" cy="490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413" y="282388"/>
            <a:ext cx="6765175" cy="457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/>
          <p:nvPr/>
        </p:nvSpPr>
        <p:spPr>
          <a:xfrm>
            <a:off x="1266300" y="45450"/>
            <a:ext cx="6611400" cy="505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198" y="110416"/>
            <a:ext cx="6445627" cy="4922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/>
        </p:nvSpPr>
        <p:spPr>
          <a:xfrm>
            <a:off x="504975" y="1273800"/>
            <a:ext cx="8125500" cy="32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GHSAs (more transparent than CVEs)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CISA KEV, EPSS, VEX, CSAF, &amp;c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OpenSSF Malicious Packages Repository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GitHub Insights and other project health metrics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○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This is (currently) a very manual process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○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But it’s getting a lot easier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59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Thing #1: If Not CVE/CVSS, Then What?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0"/>
          <p:cNvSpPr/>
          <p:nvPr/>
        </p:nvSpPr>
        <p:spPr>
          <a:xfrm>
            <a:off x="106650" y="100150"/>
            <a:ext cx="8930700" cy="497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25" y="200313"/>
            <a:ext cx="8708352" cy="47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1"/>
          <p:cNvSpPr txBox="1"/>
          <p:nvPr/>
        </p:nvSpPr>
        <p:spPr>
          <a:xfrm>
            <a:off x="504975" y="1273800"/>
            <a:ext cx="8125500" cy="3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This is PROACTIVE (the better advisory data, scoring etc is about reactive improvements)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This is (currently) a manual process (getting easier)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Evaluating project health isn’t directly about safety, it’s about tracking all of those deps in the iceberg,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Are the projects you’re depending on healthy, will you be able to work with them?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61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Thing #2: Project Health/Insights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/>
          <p:nvPr/>
        </p:nvSpPr>
        <p:spPr>
          <a:xfrm>
            <a:off x="-32050" y="0"/>
            <a:ext cx="9176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37" y="131559"/>
            <a:ext cx="8900326" cy="488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 txBox="1"/>
          <p:nvPr/>
        </p:nvSpPr>
        <p:spPr>
          <a:xfrm>
            <a:off x="504975" y="1273800"/>
            <a:ext cx="8125500" cy="40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Twitter was incredibly central to Log4Shell reaction, forming </a:t>
            </a: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consensus</a:t>
            </a: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, and generally just figuring out what was happening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If log4shell dropped today, this reaction/recovery would be notably worse because of infosec splintering to (e.g.) mastodon, linkedin, bsky, threads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Char char="●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None of these networks have the critical mass that Twitter had and it doesn’t seem to be improving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7" name="Google Shape;457;p6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Thing #3: Twitter is Dead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4"/>
          <p:cNvSpPr/>
          <p:nvPr/>
        </p:nvSpPr>
        <p:spPr>
          <a:xfrm>
            <a:off x="115800" y="1397413"/>
            <a:ext cx="8912400" cy="226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13" y="1460387"/>
            <a:ext cx="8807173" cy="21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5"/>
          <p:cNvSpPr txBox="1"/>
          <p:nvPr/>
        </p:nvSpPr>
        <p:spPr>
          <a:xfrm>
            <a:off x="504975" y="1273800"/>
            <a:ext cx="81255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AutoNum type="arabicPeriod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Better Metrics and Data Sources are Coming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AutoNum type="arabicPeriod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Tracking Dependencies is More Proactive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AutoNum type="arabicPeriod"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Twitter is Over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9" name="Google Shape;469;p6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Changes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9" name="Google Shape;169;p30"/>
          <p:cNvSpPr/>
          <p:nvPr/>
        </p:nvSpPr>
        <p:spPr>
          <a:xfrm>
            <a:off x="457176" y="1431061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0" name="Google Shape;170;p30"/>
          <p:cNvSpPr/>
          <p:nvPr/>
        </p:nvSpPr>
        <p:spPr>
          <a:xfrm>
            <a:off x="457176" y="22938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457176" y="3157263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1311375" y="1464225"/>
            <a:ext cx="695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Log4Shell Today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1311375" y="2327045"/>
            <a:ext cx="6209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A Fundamental Shift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1311375" y="3190461"/>
            <a:ext cx="6067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Software “Supply” Chains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457176" y="4004798"/>
            <a:ext cx="698104" cy="69833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1311375" y="4037963"/>
            <a:ext cx="6594804" cy="632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20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Three Big Things</a:t>
            </a:r>
            <a:endParaRPr sz="20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/>
          <p:nvPr/>
        </p:nvSpPr>
        <p:spPr>
          <a:xfrm>
            <a:off x="504975" y="1273800"/>
            <a:ext cx="81255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 Everywhere: </a:t>
            </a:r>
            <a:r>
              <a:rPr lang="en" sz="13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https://github.com/ossf/sbom-everywhere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I don’t know what the end game is but generating them is better than nothing, figure out the details later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The (first two) “big things” are still very embryonic and probably not ready for prime time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but tools are starting to adopt a lot of this</a:t>
            </a:r>
            <a:br>
              <a:rPr lang="en" sz="1300">
                <a:latin typeface="Poppins"/>
                <a:ea typeface="Poppins"/>
                <a:cs typeface="Poppins"/>
                <a:sym typeface="Poppins"/>
              </a:rPr>
            </a:b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SBOMs: </a:t>
            </a: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https://github.com/anchore/syft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Vulnerabilities: </a:t>
            </a: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https://github.com/anchore/grype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Webinars: </a:t>
            </a:r>
            <a:r>
              <a:rPr lang="en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https://anchore.com/webinars/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5" name="Google Shape;475;p6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to Action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7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481" name="Google Shape;481;p67"/>
          <p:cNvSpPr txBox="1"/>
          <p:nvPr/>
        </p:nvSpPr>
        <p:spPr>
          <a:xfrm>
            <a:off x="1311375" y="1464225"/>
            <a:ext cx="6959400" cy="29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Log4Shell is radioactive and immortal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How software gets made has changed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what’s in our software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don’t know who is supplying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We have to change how we evaluate it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GitHub is uniquely positioned 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25563"/>
              </a:buClr>
              <a:buSzPts val="2300"/>
              <a:buFont typeface="Poppins"/>
              <a:buChar char="●"/>
            </a:pPr>
            <a:r>
              <a:rPr lang="en" sz="23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Try to be proactive</a:t>
            </a:r>
            <a:endParaRPr sz="23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8"/>
          <p:cNvSpPr txBox="1"/>
          <p:nvPr/>
        </p:nvSpPr>
        <p:spPr>
          <a:xfrm>
            <a:off x="8017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https://github.com/anchore/syft</a:t>
            </a:r>
            <a:r>
              <a:rPr b="1" lang="en" sz="15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500" u="sng">
              <a:solidFill>
                <a:srgbClr val="0E4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7" name="Google Shape;487;p68"/>
          <p:cNvSpPr txBox="1"/>
          <p:nvPr/>
        </p:nvSpPr>
        <p:spPr>
          <a:xfrm>
            <a:off x="4764100" y="1781900"/>
            <a:ext cx="3729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https://github.com/anchore/grype</a:t>
            </a:r>
            <a:r>
              <a:rPr b="1" lang="en" sz="15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5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8" name="Google Shape;488;p68"/>
          <p:cNvSpPr txBox="1"/>
          <p:nvPr/>
        </p:nvSpPr>
        <p:spPr>
          <a:xfrm>
            <a:off x="14247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Syft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68"/>
          <p:cNvSpPr txBox="1"/>
          <p:nvPr/>
        </p:nvSpPr>
        <p:spPr>
          <a:xfrm>
            <a:off x="5387125" y="1272575"/>
            <a:ext cx="232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Download Grype</a:t>
            </a:r>
            <a:endParaRPr b="1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0" name="Google Shape;490;p68"/>
          <p:cNvSpPr txBox="1"/>
          <p:nvPr/>
        </p:nvSpPr>
        <p:spPr>
          <a:xfrm>
            <a:off x="1096050" y="2473625"/>
            <a:ext cx="69519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Let us know if you like it by giving us a star on GitHub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Get an invite to our open source community Slack: </a:t>
            </a:r>
            <a:r>
              <a:rPr lang="en" sz="16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https://anchore.com/slack</a:t>
            </a:r>
            <a:r>
              <a:rPr lang="en" sz="16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These slides and lab examples archived here:</a:t>
            </a:r>
            <a:b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600" u="sng">
                <a:solidFill>
                  <a:srgbClr val="0E40C0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https://github.com/pvnovarese/2023-11-legacy-of-log4shell</a:t>
            </a:r>
            <a:r>
              <a:rPr lang="en" sz="1600" u="sng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 u="sng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91" name="Google Shape;491;p68"/>
          <p:cNvSpPr txBox="1"/>
          <p:nvPr/>
        </p:nvSpPr>
        <p:spPr>
          <a:xfrm>
            <a:off x="3275700" y="626075"/>
            <a:ext cx="225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Q&amp;A</a:t>
            </a:r>
            <a:endParaRPr sz="30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9"/>
          <p:cNvSpPr txBox="1"/>
          <p:nvPr>
            <p:ph type="ctrTitle"/>
          </p:nvPr>
        </p:nvSpPr>
        <p:spPr>
          <a:xfrm>
            <a:off x="329175" y="512175"/>
            <a:ext cx="65196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Notes, &amp;c.</a:t>
            </a:r>
            <a:endParaRPr sz="5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0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Footnotes </a:t>
            </a:r>
            <a:endParaRPr/>
          </a:p>
        </p:txBody>
      </p:sp>
      <p:sp>
        <p:nvSpPr>
          <p:cNvPr id="502" name="Google Shape;502;p70"/>
          <p:cNvSpPr txBox="1"/>
          <p:nvPr>
            <p:ph idx="1" type="body"/>
          </p:nvPr>
        </p:nvSpPr>
        <p:spPr>
          <a:xfrm>
            <a:off x="452300" y="1283975"/>
            <a:ext cx="84771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Log4Shell’s immortality: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https://www.zdnet.com/article/log4j-flaw-why-it-will-still-be-causing-problems-a-decade-from-now/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https://securityintelligence.com/articles/log4j-downloads-vulnerable/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possible origin of the iceberg - </a:t>
            </a:r>
            <a:r>
              <a:rPr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https://www.slideshare.net/loriayre/open-source-library-system-software-free-is-just-the-tip-of-the-iceberg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 Source is Bigger Than You Can Imagine - </a:t>
            </a: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https://anchore.com/blog/open-source-is-bigger-than-you-imagine/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log4j survey etc - </a:t>
            </a: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https://anchore.com/log4j/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Half Day Vulnerabilities - </a:t>
            </a:r>
            <a:r>
              <a:rPr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https://github.com/Aqua-Nautilus/CVE-Half-Day-Watcher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Death of Infosec Twitter - </a:t>
            </a:r>
            <a:r>
              <a:rPr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9"/>
              </a:rPr>
              <a:t>https://www.cyentia.com/the-death-of-infosec-twitter/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Patrick Garrity discussing EPSS and Improved Metrics: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https://www.linkedin.com/posts/patrickmgarrity_the-evolution-of-patricks-sankey-matics-activity-7118334146728357888-zxxn/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Various tweets &amp;c: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https://twitter.com/CubicleApril/status/1469825942684160004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rgbClr val="2200CC"/>
                </a:solidFill>
                <a:latin typeface="Poppins"/>
                <a:ea typeface="Poppins"/>
                <a:cs typeface="Poppins"/>
                <a:sym typeface="Poppi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https://www.linkedin.com/posts/novarese_log4j-log4shell-activity-6876206319238463488-8bEA</a:t>
            </a:r>
            <a:br>
              <a:rPr lang="en" sz="800"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https://twitter.com/bagder/status/1484672924036616195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800"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https://lists.haxx.se/pipermail/daniel/2023-September/000032.html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1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Projects and Data Sources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8" name="Google Shape;508;p71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OpenSSF Malicious Packages Repository: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https://openssf.org/blog/2023/10/12/introducing-openssfs-malicious-packages-repository/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Common Security Advisory Framework: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https://oasis-open.github.io/csaf-documentation/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Exploit Prediction Scoring System: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https://www.first.org/epss/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CISA Known Exploited Vulnerability Catalog: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https://www.cisa.gov/known-exploited-vulnerabilities-catalog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Vulnerability Exploitability Exchange: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https://cyclonedx.org/capabilities/vex/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9" name="Google Shape;509;p71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Advisory Database: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https://github.com/advisories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GitHub Insights:</a:t>
            </a:r>
            <a:b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https://docs.github.com/en/issues/planning-and-tracking-with-projects/viewing-insights-from-your-project/about-insights-for-projects</a:t>
            </a:r>
            <a:r>
              <a:rPr lang="en" sz="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 sz="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Open Source Insights:</a:t>
            </a:r>
            <a:br>
              <a:rPr lang="en" sz="800">
                <a:latin typeface="Poppins"/>
                <a:ea typeface="Poppins"/>
                <a:cs typeface="Poppins"/>
                <a:sym typeface="Poppins"/>
              </a:rPr>
            </a:br>
            <a:r>
              <a:rPr lang="en" sz="8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https://deps.dev/</a:t>
            </a:r>
            <a:r>
              <a:rPr lang="en" sz="8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515" name="Google Shape;515;p72"/>
          <p:cNvSpPr txBox="1"/>
          <p:nvPr>
            <p:ph idx="1" type="body"/>
          </p:nvPr>
        </p:nvSpPr>
        <p:spPr>
          <a:xfrm>
            <a:off x="452300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CVEs CWEs CVSS and It's Discontents: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https://www.linkedin.com/pulse/cves-cwes-cvss-its-discontents-sherif-mansour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Open Source Security Podcast Episode 392 – Curl and the calamity of CVE: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https://opensourcesecurity.io/2023/09/10/episode-392-curl-and-the-calamity-of-cve/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 am not a Supplier::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https://www.softwaremaxims.com/blog/not-a-supplier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6"/>
              </a:rPr>
              <a:t>https://opensourcesecuritypodcast.libsyn.com/episode-365-i-am-not-your-supplier-with-thomas-depierre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Shedding Light on CVSS Scoring Inconsistencies: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https://arxiv.org/abs/2308.15259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Massive Bug at the Heart of NPM: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https://blog.vlt.sh/blog/the-massive-hole-in-the-npm-ecosystem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" name="Google Shape;516;p72"/>
          <p:cNvSpPr txBox="1"/>
          <p:nvPr>
            <p:ph idx="2" type="body"/>
          </p:nvPr>
        </p:nvSpPr>
        <p:spPr>
          <a:xfrm>
            <a:off x="4607925" y="1283975"/>
            <a:ext cx="4056600" cy="3237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My previous DevOpsDays 2022 talk (Learn From Log4Shell):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https://www.youtube.com/watch?v=PlNtIL_oN0k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https://github.com/pvnovarese/2022-devopsdays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Probably Don’t Rely on EPSS Yet: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1"/>
              </a:rPr>
              <a:t>https://insights.sei.cmu.edu/blog/probably-dont-rely-on-epss-yet/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CVE-2020-19909 is everything that is wrong with CVEs: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2"/>
              </a:rPr>
              <a:t>https://daniel.haxx.se/blog/2023/08/26/cve-2020-19909-is-everything-that-is-wrong-with-cves/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 SBOMS Need VEX?: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3"/>
              </a:rPr>
              <a:t>https://www.linkedin.com/posts/aph10_sbom-softwaresupplychainsecurity-vex-activity-7108017924384137216-VARV/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State of the Software Supply Chain: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4"/>
              </a:rPr>
              <a:t>https://www.sonatype.com/hubfs/9th-Annual-SSSC-Report.pdf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Study on Navigating Open-Source Dependency Abandonment: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5"/>
              </a:rPr>
              <a:t>https://courtney-e-miller.github.io/static/media/WeFeelLikeWereWingingIt.dc3c76d3b3c2d12f4fee.pdf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Few Open Source Projects are Actively Maintained:</a:t>
            </a:r>
            <a:b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7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16"/>
              </a:rPr>
              <a:t>https://www.infoworld.com/article/3708630/report-finds-few-open-source-projects-actively-maintained.html</a:t>
            </a: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 sz="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Log4Shell </a:t>
            </a: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522" name="Google Shape;522;p73"/>
          <p:cNvSpPr txBox="1"/>
          <p:nvPr/>
        </p:nvSpPr>
        <p:spPr>
          <a:xfrm>
            <a:off x="329175" y="1334825"/>
            <a:ext cx="80043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Dealing with log4shell (detection, mitigation, workarounds):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https://cloudsecurityalliance.org/blog/2021/12/14/dealing-with-log4shell-aka-cve-2021-44228-aka-the-log4j-version-2/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Keeping up with log4shell (post mortem)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https://cloudsecurityalliance.org/blog/2021/12/16/keeping-up-with-log4shell-aka-cve-2021-44228-aka-the-log4j-version-2/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Mysterious tweet hinting at the exploit: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5"/>
              </a:rPr>
              <a:t>https://twitter.com/sirifu4k1/status/1468951859381485573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Another mysterious tweet: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https://twitter.com/CattusGlavo/status/1469010118163374089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“THE” pull request: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https://github.com/apache/logging-log4j2/pull/608</a:t>
            </a:r>
            <a:r>
              <a:rPr lang="en" sz="1000"/>
              <a:t>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Cloudflare digs for evidence of pre-disclosure exploits in the wild: </a:t>
            </a:r>
            <a:br>
              <a:rPr lang="en" sz="1000"/>
            </a:br>
            <a:r>
              <a:rPr lang="en" sz="1000" u="sng">
                <a:solidFill>
                  <a:schemeClr val="hlink"/>
                </a:solidFill>
                <a:hlinkClick r:id="rId8"/>
              </a:rPr>
              <a:t>https://twitter.com/eastdakota/status/1469800951351427073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Glossary</a:t>
            </a:r>
            <a:endParaRPr/>
          </a:p>
        </p:txBody>
      </p:sp>
      <p:sp>
        <p:nvSpPr>
          <p:cNvPr id="528" name="Google Shape;528;p74"/>
          <p:cNvSpPr txBox="1"/>
          <p:nvPr/>
        </p:nvSpPr>
        <p:spPr>
          <a:xfrm>
            <a:off x="329175" y="1334825"/>
            <a:ext cx="80043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CVE - Common Vulnerabilities and Exposures -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https://cve.mitre.org/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CVSS - Common Vulnerability Scoring System -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https://nvd.nist.gov/vuln-metrics/cvss</a:t>
            </a:r>
            <a:r>
              <a:rPr lang="en" sz="1100"/>
              <a:t> </a:t>
            </a:r>
            <a:br>
              <a:rPr lang="en" sz="1100"/>
            </a:br>
            <a:r>
              <a:rPr lang="en" sz="1100"/>
              <a:t>CISA - cybersecurity and infrastructure security agency -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https://cisa.gov</a:t>
            </a:r>
            <a:r>
              <a:rPr lang="en" sz="1100"/>
              <a:t> </a:t>
            </a:r>
            <a:br>
              <a:rPr lang="en" sz="1100"/>
            </a:br>
            <a:r>
              <a:rPr lang="en" sz="1100"/>
              <a:t>KEV - Known Exploited Vulnerabilities -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https://www.cisa.gov/known-exploited-vulnerabilities-catalog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EPSS - Exploit Prediction Scoring System -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https://www.first.org/epss/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SBOM - Software Bill of Materials - </a:t>
            </a:r>
            <a:r>
              <a:rPr lang="en" sz="1100" u="sng">
                <a:solidFill>
                  <a:schemeClr val="hlink"/>
                </a:solidFill>
                <a:hlinkClick r:id="rId8"/>
              </a:rPr>
              <a:t>https://www.cisa.gov/sbom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VEX - Vulnerability Exploitability eXchange - </a:t>
            </a:r>
            <a:r>
              <a:rPr lang="en" sz="1100" u="sng">
                <a:solidFill>
                  <a:schemeClr val="hlink"/>
                </a:solidFill>
                <a:hlinkClick r:id="rId9"/>
              </a:rPr>
              <a:t>https://github.com/openvex/spec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CSAF - Common Security Advisory Framework - </a:t>
            </a:r>
            <a:r>
              <a:rPr lang="en" sz="1100" u="sng">
                <a:solidFill>
                  <a:schemeClr val="hlink"/>
                </a:solidFill>
                <a:hlinkClick r:id="rId10"/>
              </a:rPr>
              <a:t>https://oasis-open.github.io/csaf-documentation/</a:t>
            </a:r>
            <a:r>
              <a:rPr lang="en" sz="1100"/>
              <a:t> </a:t>
            </a:r>
            <a:br>
              <a:rPr lang="en" sz="1100"/>
            </a:br>
            <a:r>
              <a:rPr lang="en" sz="1100"/>
              <a:t>GHSA - GitHub Security Advisory - </a:t>
            </a:r>
            <a:r>
              <a:rPr lang="en" sz="1100" u="sng">
                <a:solidFill>
                  <a:schemeClr val="hlink"/>
                </a:solidFill>
                <a:hlinkClick r:id="rId11"/>
              </a:rPr>
              <a:t>https://github.com/advisories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OpenSSF - Open Source Security Foundation - </a:t>
            </a:r>
            <a:r>
              <a:rPr lang="en" sz="1100" u="sng">
                <a:solidFill>
                  <a:schemeClr val="hlink"/>
                </a:solidFill>
                <a:hlinkClick r:id="rId12"/>
              </a:rPr>
              <a:t>https://openssf.org/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5"/>
          <p:cNvSpPr/>
          <p:nvPr/>
        </p:nvSpPr>
        <p:spPr>
          <a:xfrm>
            <a:off x="457176" y="3962260"/>
            <a:ext cx="698100" cy="69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34" name="Google Shape;534;p75"/>
          <p:cNvSpPr/>
          <p:nvPr/>
        </p:nvSpPr>
        <p:spPr>
          <a:xfrm>
            <a:off x="457176" y="3092701"/>
            <a:ext cx="698100" cy="69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457176" y="2223148"/>
            <a:ext cx="698100" cy="69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36" name="Google Shape;536;p75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SBOM Takeaways</a:t>
            </a:r>
            <a:endParaRPr sz="2300"/>
          </a:p>
        </p:txBody>
      </p:sp>
      <p:sp>
        <p:nvSpPr>
          <p:cNvPr id="537" name="Google Shape;537;p75"/>
          <p:cNvSpPr/>
          <p:nvPr/>
        </p:nvSpPr>
        <p:spPr>
          <a:xfrm>
            <a:off x="457176" y="1353598"/>
            <a:ext cx="698100" cy="69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Lato"/>
              <a:buNone/>
            </a:pPr>
            <a:r>
              <a:rPr i="0" lang="en" sz="13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r>
              <a:rPr lang="en" sz="13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</a:t>
            </a:r>
            <a:endParaRPr sz="13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38" name="Google Shape;538;p75"/>
          <p:cNvSpPr txBox="1"/>
          <p:nvPr/>
        </p:nvSpPr>
        <p:spPr>
          <a:xfrm>
            <a:off x="1311375" y="1386800"/>
            <a:ext cx="7552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enable continuous, automated security/compliance checks, reduce time spent identifying and remediating issues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9" name="Google Shape;539;p75"/>
          <p:cNvSpPr txBox="1"/>
          <p:nvPr/>
        </p:nvSpPr>
        <p:spPr>
          <a:xfrm>
            <a:off x="1311375" y="2290613"/>
            <a:ext cx="7618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improve a lot of things but do not solve every problem you have 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0" name="Google Shape;540;p75"/>
          <p:cNvSpPr txBox="1"/>
          <p:nvPr/>
        </p:nvSpPr>
        <p:spPr>
          <a:xfrm>
            <a:off x="1311375" y="3125900"/>
            <a:ext cx="7193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Log4j is extremely easy to find, OpenSSL 3 is often obscured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1" name="Google Shape;541;p75"/>
          <p:cNvSpPr txBox="1"/>
          <p:nvPr/>
        </p:nvSpPr>
        <p:spPr>
          <a:xfrm>
            <a:off x="1311375" y="3995450"/>
            <a:ext cx="7065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969B"/>
              </a:buClr>
              <a:buSzPts val="700"/>
              <a:buFont typeface="Lato"/>
              <a:buNone/>
            </a:pPr>
            <a:r>
              <a:rPr lang="en" sz="1500">
                <a:solidFill>
                  <a:srgbClr val="425563"/>
                </a:solidFill>
                <a:latin typeface="Poppins"/>
                <a:ea typeface="Poppins"/>
                <a:cs typeface="Poppins"/>
                <a:sym typeface="Poppins"/>
              </a:rPr>
              <a:t>SBOMs are more effective when created by maintainers rather than consumers, but something is better than nothing</a:t>
            </a:r>
            <a:endParaRPr sz="1500">
              <a:solidFill>
                <a:srgbClr val="42556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ctrTitle"/>
          </p:nvPr>
        </p:nvSpPr>
        <p:spPr>
          <a:xfrm>
            <a:off x="329175" y="512175"/>
            <a:ext cx="7218300" cy="41925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The State of Log4Shell Today</a:t>
            </a:r>
            <a:endParaRPr sz="5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6"/>
          <p:cNvSpPr txBox="1"/>
          <p:nvPr>
            <p:ph type="title"/>
          </p:nvPr>
        </p:nvSpPr>
        <p:spPr>
          <a:xfrm>
            <a:off x="329175" y="91575"/>
            <a:ext cx="8477100" cy="960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SBOM </a:t>
            </a:r>
            <a:r>
              <a:rPr lang="en">
                <a:solidFill>
                  <a:schemeClr val="lt1"/>
                </a:solidFill>
              </a:rPr>
              <a:t>Reading List</a:t>
            </a:r>
            <a:endParaRPr/>
          </a:p>
        </p:txBody>
      </p:sp>
      <p:sp>
        <p:nvSpPr>
          <p:cNvPr id="547" name="Google Shape;547;p76"/>
          <p:cNvSpPr txBox="1"/>
          <p:nvPr/>
        </p:nvSpPr>
        <p:spPr>
          <a:xfrm>
            <a:off x="195175" y="1676200"/>
            <a:ext cx="80043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Making Better SBOMs: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https://kccncna2022.sched.com/event/182GT/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 –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https://www.youtube.com/watch?v=earq775L4fc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Reflections on Trusting Trust: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https://www.cs.cmu.edu/~rdriley/487/papers/Thompson_1984_ReflectionsonTrustingTrust.pdf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Generate sboms with syft and jenkins: </a:t>
            </a:r>
            <a:r>
              <a:rPr lang="en" sz="900" u="sng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https://www.youtube.com/watch?v=nMLveJ_TxAs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Profound Podcast - Episode 10 (John Willis and Josh Corman):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7"/>
              </a:rPr>
              <a:t>https://www.buzzsprout.com/1758599/8761108-profound-dr-deming-episode-10-josh-corman-captain-america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GitHub Self-Service SBOMs: </a:t>
            </a:r>
            <a:r>
              <a:rPr lang="en" sz="9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8"/>
              </a:rPr>
              <a:t>https://github.blog/2023-03-28-introducing-self-service-sboms/</a:t>
            </a:r>
            <a:r>
              <a:rPr lang="en" sz="9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9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/>
          <p:nvPr/>
        </p:nvSpPr>
        <p:spPr>
          <a:xfrm>
            <a:off x="1063625" y="214325"/>
            <a:ext cx="7008900" cy="469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63" y="305538"/>
            <a:ext cx="6850076" cy="453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607350" y="113850"/>
            <a:ext cx="7929300" cy="491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75" y="164200"/>
            <a:ext cx="7820252" cy="48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 txBox="1"/>
          <p:nvPr/>
        </p:nvSpPr>
        <p:spPr>
          <a:xfrm>
            <a:off x="265300" y="327000"/>
            <a:ext cx="61701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Fukishima Daiichi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Incident: 2011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Cleanup: at LEAST thirty years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90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333175" y="3226950"/>
            <a:ext cx="57012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Chernobyl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Incident: 1986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highlight>
                  <a:schemeClr val="dk1"/>
                </a:highlight>
                <a:latin typeface="Poppins"/>
                <a:ea typeface="Poppins"/>
                <a:cs typeface="Poppins"/>
                <a:sym typeface="Poppins"/>
              </a:rPr>
              <a:t>Cleanup: at LEAST until 2065</a:t>
            </a:r>
            <a:endParaRPr b="1" sz="3000">
              <a:solidFill>
                <a:srgbClr val="F3F3F3"/>
              </a:solidFill>
              <a:highlight>
                <a:schemeClr val="dk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chore">
  <a:themeElements>
    <a:clrScheme name="Simple Light">
      <a:dk1>
        <a:srgbClr val="0F131F"/>
      </a:dk1>
      <a:lt1>
        <a:srgbClr val="333742"/>
      </a:lt1>
      <a:dk2>
        <a:srgbClr val="9AA7BC"/>
      </a:dk2>
      <a:lt2>
        <a:srgbClr val="F2F5F8"/>
      </a:lt2>
      <a:accent1>
        <a:srgbClr val="0E40C0"/>
      </a:accent1>
      <a:accent2>
        <a:srgbClr val="B3D0E1"/>
      </a:accent2>
      <a:accent3>
        <a:srgbClr val="B6B9DA"/>
      </a:accent3>
      <a:accent4>
        <a:srgbClr val="B5D9DE"/>
      </a:accent4>
      <a:accent5>
        <a:srgbClr val="E8DBBF"/>
      </a:accent5>
      <a:accent6>
        <a:srgbClr val="E9C3AF"/>
      </a:accent6>
      <a:hlink>
        <a:srgbClr val="0E40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